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4" r:id="rId7"/>
    <p:sldId id="268" r:id="rId8"/>
    <p:sldId id="263" r:id="rId9"/>
    <p:sldId id="266" r:id="rId10"/>
    <p:sldId id="267" r:id="rId11"/>
    <p:sldId id="261" r:id="rId12"/>
    <p:sldId id="262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5EE"/>
    <a:srgbClr val="4584B6"/>
    <a:srgbClr val="FFE364"/>
    <a:srgbClr val="19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8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1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2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5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0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1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8.xml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0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slide" Target="slide6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8.xml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0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slide" Target="slide6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8.xml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30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slide" Target="slide6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302880" y="0"/>
            <a:ext cx="9160974" cy="823019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r>
              <a:rPr lang="fr-FR" dirty="0"/>
              <a:t>`</a:t>
            </a:r>
          </a:p>
        </p:txBody>
      </p:sp>
      <p:sp>
        <p:nvSpPr>
          <p:cNvPr id="5" name="Text 2"/>
          <p:cNvSpPr/>
          <p:nvPr/>
        </p:nvSpPr>
        <p:spPr>
          <a:xfrm>
            <a:off x="750926" y="2467094"/>
            <a:ext cx="7642370" cy="2176896"/>
          </a:xfrm>
          <a:prstGeom prst="rect">
            <a:avLst/>
          </a:prstGeom>
          <a:noFill/>
          <a:ln>
            <a:solidFill>
              <a:srgbClr val="D6F5EE"/>
            </a:solidFill>
          </a:ln>
        </p:spPr>
        <p:txBody>
          <a:bodyPr wrap="square" rtlCol="0" anchor="t"/>
          <a:lstStyle/>
          <a:p>
            <a:pPr marL="0" indent="0" algn="ctr">
              <a:lnSpc>
                <a:spcPts val="8337"/>
              </a:lnSpc>
              <a:buNone/>
            </a:pPr>
            <a:r>
              <a:rPr lang="en-US" sz="45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 des Publications Scientifiques avec Scopus</a:t>
            </a:r>
            <a:endParaRPr lang="en-US" sz="4500" dirty="0"/>
          </a:p>
        </p:txBody>
      </p:sp>
      <p:sp>
        <p:nvSpPr>
          <p:cNvPr id="7" name="Shape 4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082AFC-7B61-8EFE-F3C4-B1CA3451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62" y="468978"/>
            <a:ext cx="2765197" cy="8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71D0951-32EA-ABDB-DCB0-16B6A16F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312" y="4571287"/>
            <a:ext cx="3108020" cy="34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A127BE9-0B34-4E3C-4983-13E302BA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62" y="1353841"/>
            <a:ext cx="1389360" cy="13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F5D6218-7AB6-B66E-ADAB-07DF1F65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677" y="1117515"/>
            <a:ext cx="1389359" cy="18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umPy logo refresh · Issue #37 · numpy/numpy.org · GitHub">
            <a:extLst>
              <a:ext uri="{FF2B5EF4-FFF2-40B4-BE49-F238E27FC236}">
                <a16:creationId xmlns:a16="http://schemas.microsoft.com/office/drawing/2014/main" id="{32A40D1D-B3C3-F911-93E9-CCF0A1453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r="20474" b="31896"/>
          <a:stretch/>
        </p:blipFill>
        <p:spPr bwMode="auto">
          <a:xfrm>
            <a:off x="11257998" y="2792491"/>
            <a:ext cx="1389360" cy="15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7C9ACCE-FC51-6EFF-2F4E-D8B718FD9381}"/>
              </a:ext>
            </a:extLst>
          </p:cNvPr>
          <p:cNvSpPr txBox="1"/>
          <p:nvPr/>
        </p:nvSpPr>
        <p:spPr>
          <a:xfrm>
            <a:off x="2479351" y="1874364"/>
            <a:ext cx="4185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4584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 de fin de module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E7312-C98B-24AA-C8A6-71688C01BD21}"/>
              </a:ext>
            </a:extLst>
          </p:cNvPr>
          <p:cNvSpPr txBox="1"/>
          <p:nvPr/>
        </p:nvSpPr>
        <p:spPr>
          <a:xfrm>
            <a:off x="859274" y="5798713"/>
            <a:ext cx="4549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4584B6"/>
                </a:solidFill>
              </a:rPr>
              <a:t>Réalisé par :</a:t>
            </a:r>
          </a:p>
          <a:p>
            <a:r>
              <a:rPr lang="fr-FR" sz="2000" dirty="0" err="1">
                <a:solidFill>
                  <a:srgbClr val="4584B6"/>
                </a:solidFill>
              </a:rPr>
              <a:t>Sarraf</a:t>
            </a:r>
            <a:r>
              <a:rPr lang="fr-FR" sz="2000" dirty="0">
                <a:solidFill>
                  <a:srgbClr val="4584B6"/>
                </a:solidFill>
              </a:rPr>
              <a:t> Fatima</a:t>
            </a:r>
          </a:p>
          <a:p>
            <a:r>
              <a:rPr lang="fr-FR" sz="2000" dirty="0" err="1">
                <a:solidFill>
                  <a:srgbClr val="4584B6"/>
                </a:solidFill>
              </a:rPr>
              <a:t>Essalihi</a:t>
            </a:r>
            <a:r>
              <a:rPr lang="fr-FR" sz="2000" dirty="0">
                <a:solidFill>
                  <a:srgbClr val="4584B6"/>
                </a:solidFill>
              </a:rPr>
              <a:t> Badiaa </a:t>
            </a:r>
          </a:p>
          <a:p>
            <a:r>
              <a:rPr lang="fr-FR" sz="2000" dirty="0" err="1">
                <a:solidFill>
                  <a:srgbClr val="4584B6"/>
                </a:solidFill>
              </a:rPr>
              <a:t>Gouirrane</a:t>
            </a:r>
            <a:r>
              <a:rPr lang="fr-FR" sz="2000" dirty="0">
                <a:solidFill>
                  <a:srgbClr val="4584B6"/>
                </a:solidFill>
              </a:rPr>
              <a:t> Ahmed</a:t>
            </a:r>
            <a:endParaRPr lang="fr-FR" sz="2000" dirty="0">
              <a:solidFill>
                <a:srgbClr val="4584B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B6E39C-56C6-F27C-CB70-F2267C649D53}"/>
              </a:ext>
            </a:extLst>
          </p:cNvPr>
          <p:cNvSpPr txBox="1"/>
          <p:nvPr/>
        </p:nvSpPr>
        <p:spPr>
          <a:xfrm>
            <a:off x="5664793" y="5952600"/>
            <a:ext cx="32321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4584B6"/>
                </a:solidFill>
              </a:rPr>
              <a:t>Encadré par :</a:t>
            </a:r>
          </a:p>
          <a:p>
            <a:endParaRPr lang="fr-FR" sz="2000" dirty="0">
              <a:solidFill>
                <a:srgbClr val="4584B6"/>
              </a:solidFill>
            </a:endParaRPr>
          </a:p>
          <a:p>
            <a:r>
              <a:rPr lang="fr-FR" sz="2000" dirty="0">
                <a:solidFill>
                  <a:srgbClr val="4584B6"/>
                </a:solidFill>
              </a:rPr>
              <a:t>Pr. Madani </a:t>
            </a:r>
            <a:endParaRPr lang="fr-FR" sz="2000" dirty="0">
              <a:solidFill>
                <a:srgbClr val="4584B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768F5C7-AD78-A1AC-9C87-B69EE0EE3C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80" t="27172" r="15075" b="27364"/>
          <a:stretch/>
        </p:blipFill>
        <p:spPr>
          <a:xfrm>
            <a:off x="742730" y="560398"/>
            <a:ext cx="1453050" cy="6634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F661D86-5D5D-8C83-9D57-7CB756BDD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247" y="468978"/>
            <a:ext cx="1453049" cy="76335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132846"/>
            <a:ext cx="14630400" cy="830615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032218" y="382584"/>
            <a:ext cx="6456402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4400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Exécution</a:t>
            </a: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de </a:t>
            </a:r>
            <a:r>
              <a:rPr lang="en-US" sz="4400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Requêtes</a:t>
            </a: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SPARQL</a:t>
            </a:r>
            <a:endParaRPr lang="en-US" sz="4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sur la diapositive 5">
                <a:extLst>
                  <a:ext uri="{FF2B5EF4-FFF2-40B4-BE49-F238E27FC236}">
                    <a16:creationId xmlns:a16="http://schemas.microsoft.com/office/drawing/2014/main" id="{E2D0E428-884E-4B13-3DC8-4FD974A3C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7111014"/>
                  </p:ext>
                </p:extLst>
              </p:nvPr>
            </p:nvGraphicFramePr>
            <p:xfrm>
              <a:off x="14630400" y="7628540"/>
              <a:ext cx="346841" cy="382314"/>
            </p:xfrm>
            <a:graphic>
              <a:graphicData uri="http://schemas.microsoft.com/office/powerpoint/2016/slidezoom">
                <pslz:sldZm>
                  <pslz:sldZmObj sldId="261" cId="0">
                    <pslz:zmPr id="{7E95F8D1-8AC5-4D10-909D-CB7DE5D81ED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6841" cy="3823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sur la diapositive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2D0E428-884E-4B13-3DC8-4FD974A3C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30400" y="7628540"/>
                <a:ext cx="346841" cy="3823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93121745-E526-993A-1D4B-9598DA0E8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18" y="1454302"/>
            <a:ext cx="9829964" cy="5076834"/>
          </a:xfrm>
          <a:prstGeom prst="rect">
            <a:avLst/>
          </a:prstGeom>
          <a:ln>
            <a:solidFill>
              <a:srgbClr val="D6F5EE"/>
            </a:solidFill>
          </a:ln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4170AF8-885A-81EA-ABB3-DB0F2CCBBE10}"/>
              </a:ext>
            </a:extLst>
          </p:cNvPr>
          <p:cNvCxnSpPr/>
          <p:nvPr/>
        </p:nvCxnSpPr>
        <p:spPr>
          <a:xfrm>
            <a:off x="7204841" y="3783724"/>
            <a:ext cx="0" cy="6936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0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3785596" y="799505"/>
            <a:ext cx="9424035" cy="138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45"/>
              </a:lnSpc>
              <a:buNone/>
            </a:pPr>
            <a:r>
              <a:rPr lang="en-US" sz="435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 de Visualisation</a:t>
            </a:r>
            <a:endParaRPr lang="en-US" sz="4356" dirty="0"/>
          </a:p>
        </p:txBody>
      </p:sp>
      <p:sp>
        <p:nvSpPr>
          <p:cNvPr id="6" name="Shape 3"/>
          <p:cNvSpPr/>
          <p:nvPr/>
        </p:nvSpPr>
        <p:spPr>
          <a:xfrm>
            <a:off x="774383" y="2514124"/>
            <a:ext cx="9424034" cy="2483545"/>
          </a:xfrm>
          <a:prstGeom prst="roundRect">
            <a:avLst>
              <a:gd name="adj" fmla="val 369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3221" y="2742962"/>
            <a:ext cx="4143732" cy="691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217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Présentation de l'Application</a:t>
            </a:r>
            <a:endParaRPr lang="en-US" sz="2178" dirty="0"/>
          </a:p>
        </p:txBody>
      </p:sp>
      <p:sp>
        <p:nvSpPr>
          <p:cNvPr id="8" name="Text 5"/>
          <p:cNvSpPr/>
          <p:nvPr/>
        </p:nvSpPr>
        <p:spPr>
          <a:xfrm>
            <a:off x="1003220" y="3204383"/>
            <a:ext cx="8802931" cy="1415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88"/>
              </a:lnSpc>
              <a:buNone/>
            </a:pPr>
            <a:r>
              <a:rPr lang="fr-FR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Application, développée avec le framework Flask, utilise l'API </a:t>
            </a:r>
            <a:r>
              <a:rPr lang="fr-FR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Scopus</a:t>
            </a:r>
            <a:r>
              <a:rPr lang="fr-FR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permettre aux chercheurs de récupérer, analyser et visualiser des données scientifiques. Elle simplifie l'accès aux informations bibliographiques en intégrant des bibliothèques Python comme NumPy, Pandas et Matplotlib.</a:t>
            </a:r>
            <a:endParaRPr lang="en-US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74383" y="5211247"/>
            <a:ext cx="9424034" cy="2218849"/>
          </a:xfrm>
          <a:prstGeom prst="roundRect">
            <a:avLst>
              <a:gd name="adj" fmla="val 369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03221" y="5459090"/>
            <a:ext cx="4143732" cy="691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217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Fonctionnalités Principales</a:t>
            </a:r>
            <a:endParaRPr lang="en-US" sz="2178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9731D4E-D721-3DCC-A68B-AE4B1D2B7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9" t="16073" r="7783" b="5252"/>
          <a:stretch/>
        </p:blipFill>
        <p:spPr>
          <a:xfrm>
            <a:off x="10721393" y="3704897"/>
            <a:ext cx="3720662" cy="3725199"/>
          </a:xfrm>
          <a:prstGeom prst="rect">
            <a:avLst/>
          </a:prstGeom>
          <a:ln>
            <a:noFill/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969E2BB-A088-3D04-4940-AD33FE72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392" y="2371397"/>
            <a:ext cx="3419475" cy="13335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CE48836-C23A-952E-8738-5EE0B4C6C24A}"/>
              </a:ext>
            </a:extLst>
          </p:cNvPr>
          <p:cNvSpPr txBox="1"/>
          <p:nvPr/>
        </p:nvSpPr>
        <p:spPr>
          <a:xfrm>
            <a:off x="1003220" y="615036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"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Génération de Documents RDF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"/>
              <a:tabLst/>
            </a:pPr>
            <a:r>
              <a:rPr kumimoji="0" lang="fr-FR" altLang="fr-FR" sz="18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Visualisation des Données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29513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7" name="Text 4"/>
          <p:cNvSpPr/>
          <p:nvPr/>
        </p:nvSpPr>
        <p:spPr>
          <a:xfrm>
            <a:off x="864037" y="4093131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projet a permis d'explorer les possibilités offertes par l'API Scopus pour l'analyse des publications scientifiques. Les résultats de l'analyse et l'application de visualisation développée fourniront des informations précieuses pour la recherche scientifique.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429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49285" y="640913"/>
            <a:ext cx="8133993" cy="728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35"/>
              </a:lnSpc>
              <a:buNone/>
            </a:pPr>
            <a:r>
              <a:rPr lang="en-US" sz="458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à Scopus</a:t>
            </a:r>
            <a:endParaRPr lang="en-US" sz="458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5" y="1835348"/>
            <a:ext cx="4010858" cy="24788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9285" y="4605457"/>
            <a:ext cx="4010858" cy="728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8"/>
              </a:lnSpc>
              <a:buNone/>
            </a:pPr>
            <a:r>
              <a:rPr lang="en-US" sz="229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Une Base de Données Compréhensive</a:t>
            </a:r>
            <a:endParaRPr lang="en-US" sz="2294" dirty="0"/>
          </a:p>
        </p:txBody>
      </p:sp>
      <p:sp>
        <p:nvSpPr>
          <p:cNvPr id="7" name="Text 4"/>
          <p:cNvSpPr/>
          <p:nvPr/>
        </p:nvSpPr>
        <p:spPr>
          <a:xfrm>
            <a:off x="949285" y="5473422"/>
            <a:ext cx="4010858" cy="1864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6"/>
              </a:lnSpc>
              <a:buNone/>
            </a:pPr>
            <a:r>
              <a:rPr lang="en-US" sz="18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Scopus est une base de données bibliographique et de citation de premier plan, couvrant un large éventail de publications scientifiques.</a:t>
            </a:r>
            <a:endParaRPr lang="en-US" sz="183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711" y="1835348"/>
            <a:ext cx="4010858" cy="24788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09711" y="4605457"/>
            <a:ext cx="4010858" cy="1092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8"/>
              </a:lnSpc>
              <a:buNone/>
            </a:pPr>
            <a:r>
              <a:rPr lang="en-US" sz="229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Accédez à des Millions de Publications</a:t>
            </a:r>
            <a:endParaRPr lang="en-US" sz="2294" dirty="0"/>
          </a:p>
        </p:txBody>
      </p:sp>
      <p:sp>
        <p:nvSpPr>
          <p:cNvPr id="10" name="Text 6"/>
          <p:cNvSpPr/>
          <p:nvPr/>
        </p:nvSpPr>
        <p:spPr>
          <a:xfrm>
            <a:off x="5309711" y="5489495"/>
            <a:ext cx="4010858" cy="1864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6"/>
              </a:lnSpc>
              <a:buNone/>
            </a:pPr>
            <a:r>
              <a:rPr lang="en-US" sz="18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Elle indexe des millions d'articles de revues, de livres, de conférences et de brevets, offrant une vaste ressource pour la recherche scientifique.</a:t>
            </a:r>
            <a:endParaRPr lang="en-US" sz="183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137" y="1835348"/>
            <a:ext cx="4010858" cy="24788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0137" y="4605457"/>
            <a:ext cx="4010858" cy="728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8"/>
              </a:lnSpc>
              <a:buNone/>
            </a:pPr>
            <a:r>
              <a:rPr lang="en-US" sz="229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Informations Riches et Précises</a:t>
            </a:r>
            <a:endParaRPr lang="en-US" sz="2294" dirty="0"/>
          </a:p>
        </p:txBody>
      </p:sp>
      <p:sp>
        <p:nvSpPr>
          <p:cNvPr id="13" name="Text 8"/>
          <p:cNvSpPr/>
          <p:nvPr/>
        </p:nvSpPr>
        <p:spPr>
          <a:xfrm>
            <a:off x="9670137" y="5473422"/>
            <a:ext cx="4010858" cy="1491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6"/>
              </a:lnSpc>
              <a:buNone/>
            </a:pPr>
            <a:r>
              <a:rPr lang="en-US" sz="183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Scopus fournit des informations détaillées sur chaque publication, telles que les auteurs, les affiliations, les citations et les résumés.</a:t>
            </a:r>
            <a:endParaRPr lang="en-US" sz="1835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FE1A701-D69B-45D3-D78A-C198702E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4130" y="6583464"/>
            <a:ext cx="3108020" cy="34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5602AF4A-BD37-764D-3FC6-A1DE1512C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0" y="7409185"/>
            <a:ext cx="1389360" cy="13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2BFA2D2-A01C-A7F2-63F6-1B1A925F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609">
            <a:off x="11817895" y="591571"/>
            <a:ext cx="2765197" cy="88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NumPy logo refresh · Issue #37 · numpy/numpy.org · GitHub">
            <a:extLst>
              <a:ext uri="{FF2B5EF4-FFF2-40B4-BE49-F238E27FC236}">
                <a16:creationId xmlns:a16="http://schemas.microsoft.com/office/drawing/2014/main" id="{58D17E22-D616-01C0-2DD7-D8A2F3BD0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r="20474" b="31896"/>
          <a:stretch/>
        </p:blipFill>
        <p:spPr bwMode="auto">
          <a:xfrm>
            <a:off x="-694680" y="5265392"/>
            <a:ext cx="1389360" cy="15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26245E14-1875-34CC-C68C-E4F751B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720" y="6583464"/>
            <a:ext cx="1389359" cy="18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Zoom sur la diapositive 19">
                <a:extLst>
                  <a:ext uri="{FF2B5EF4-FFF2-40B4-BE49-F238E27FC236}">
                    <a16:creationId xmlns:a16="http://schemas.microsoft.com/office/drawing/2014/main" id="{F7E67AAA-DA6C-6E2A-A009-3AA3197D75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4424690"/>
                  </p:ext>
                </p:extLst>
              </p:nvPr>
            </p:nvGraphicFramePr>
            <p:xfrm>
              <a:off x="1158501" y="2176216"/>
              <a:ext cx="1999664" cy="1124811"/>
            </p:xfrm>
            <a:graphic>
              <a:graphicData uri="http://schemas.microsoft.com/office/powerpoint/2016/slidezoom">
                <pslz:sldZm>
                  <pslz:sldZmObj sldId="258" cId="0">
                    <pslz:zmPr id="{16D27E13-5EAD-4F70-9B14-F893207210B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9664" cy="11248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Zoom sur la diapositive 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7E67AAA-DA6C-6E2A-A009-3AA3197D7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8501" y="2176216"/>
                <a:ext cx="1999664" cy="11248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0615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291590" y="606385"/>
            <a:ext cx="6456402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Objectifs du Projet</a:t>
            </a:r>
            <a:endParaRPr lang="en-US" sz="434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0" y="1736527"/>
            <a:ext cx="2763679" cy="17080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91590" y="3720227"/>
            <a:ext cx="2763679" cy="10333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Explorez les Capacités de l'API Scopus</a:t>
            </a:r>
            <a:endParaRPr lang="en-US" sz="2171" dirty="0"/>
          </a:p>
        </p:txBody>
      </p:sp>
      <p:sp>
        <p:nvSpPr>
          <p:cNvPr id="7" name="Text 4"/>
          <p:cNvSpPr/>
          <p:nvPr/>
        </p:nvSpPr>
        <p:spPr>
          <a:xfrm>
            <a:off x="1291590" y="4885849"/>
            <a:ext cx="2763679" cy="1763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Comprendre le fonctionnement de l'API Scopus et ses capacités pour l'analyse des données de recherche.</a:t>
            </a:r>
            <a:endParaRPr lang="en-US" sz="17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24" y="1736527"/>
            <a:ext cx="2763798" cy="17080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86024" y="3720227"/>
            <a:ext cx="2763798" cy="1377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Récupérez et Analysez les Données Scientifiques</a:t>
            </a:r>
            <a:endParaRPr lang="en-US" sz="2171" dirty="0"/>
          </a:p>
        </p:txBody>
      </p:sp>
      <p:sp>
        <p:nvSpPr>
          <p:cNvPr id="10" name="Text 6"/>
          <p:cNvSpPr/>
          <p:nvPr/>
        </p:nvSpPr>
        <p:spPr>
          <a:xfrm>
            <a:off x="4386024" y="5065026"/>
            <a:ext cx="2763798" cy="2469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Extraire des données de publications scientifiques à partir de Scopus et les analyser à l'aide de techniques statistiques et de visualisation de données.</a:t>
            </a:r>
            <a:endParaRPr lang="en-US" sz="17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578" y="1736527"/>
            <a:ext cx="2763679" cy="17080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0578" y="3720227"/>
            <a:ext cx="2763679" cy="10333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Développez une Application de Visualisation</a:t>
            </a:r>
            <a:endParaRPr lang="en-US" sz="2171" dirty="0"/>
          </a:p>
        </p:txBody>
      </p:sp>
      <p:sp>
        <p:nvSpPr>
          <p:cNvPr id="13" name="Text 8"/>
          <p:cNvSpPr/>
          <p:nvPr/>
        </p:nvSpPr>
        <p:spPr>
          <a:xfrm>
            <a:off x="7480578" y="4885849"/>
            <a:ext cx="2763679" cy="2116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Concevoir et développer une application qui permet de visualiser les résultats de l'analyse des données .</a:t>
            </a:r>
            <a:endParaRPr lang="en-US" sz="17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012" y="1736527"/>
            <a:ext cx="2763798" cy="170807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575012" y="3720227"/>
            <a:ext cx="2763798" cy="10333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Promouvoir la Recherche Scientifique</a:t>
            </a:r>
            <a:endParaRPr lang="en-US" sz="2171" dirty="0"/>
          </a:p>
        </p:txBody>
      </p:sp>
      <p:sp>
        <p:nvSpPr>
          <p:cNvPr id="16" name="Text 10"/>
          <p:cNvSpPr/>
          <p:nvPr/>
        </p:nvSpPr>
        <p:spPr>
          <a:xfrm>
            <a:off x="10575012" y="4885849"/>
            <a:ext cx="2763798" cy="2116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utilisant les données extraites de Scopus, fournir des informations précieuses pour soutenir la recherche scientifique et la prise de décision.</a:t>
            </a:r>
            <a:endParaRPr lang="en-US" sz="1737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-191219" y="104586"/>
            <a:ext cx="14630400" cy="82296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ts val="5770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07214" y="411145"/>
            <a:ext cx="4616410" cy="556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Étapes du Projet</a:t>
            </a:r>
            <a:endParaRPr lang="en-US" sz="3504" dirty="0"/>
          </a:p>
        </p:txBody>
      </p:sp>
      <p:sp>
        <p:nvSpPr>
          <p:cNvPr id="5" name="Shape 3"/>
          <p:cNvSpPr/>
          <p:nvPr/>
        </p:nvSpPr>
        <p:spPr>
          <a:xfrm flipV="1">
            <a:off x="2453640" y="4386025"/>
            <a:ext cx="10300663" cy="45719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sp>
        <p:nvSpPr>
          <p:cNvPr id="6" name="Shape 4"/>
          <p:cNvSpPr/>
          <p:nvPr/>
        </p:nvSpPr>
        <p:spPr>
          <a:xfrm>
            <a:off x="3207735" y="3808869"/>
            <a:ext cx="35481" cy="622935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sp>
        <p:nvSpPr>
          <p:cNvPr id="7" name="Shape 5"/>
          <p:cNvSpPr/>
          <p:nvPr/>
        </p:nvSpPr>
        <p:spPr>
          <a:xfrm>
            <a:off x="3025329" y="4231541"/>
            <a:ext cx="400407" cy="400407"/>
          </a:xfrm>
          <a:prstGeom prst="roundRect">
            <a:avLst>
              <a:gd name="adj" fmla="val 2000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156059" y="4219386"/>
            <a:ext cx="138827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21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2" dirty="0"/>
          </a:p>
        </p:txBody>
      </p:sp>
      <p:sp>
        <p:nvSpPr>
          <p:cNvPr id="9" name="Text 7"/>
          <p:cNvSpPr/>
          <p:nvPr/>
        </p:nvSpPr>
        <p:spPr>
          <a:xfrm>
            <a:off x="1543688" y="1550551"/>
            <a:ext cx="3426619" cy="834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Inscription et Configuration de l'API Scopus</a:t>
            </a:r>
            <a:endParaRPr lang="en-US" sz="1752" dirty="0"/>
          </a:p>
        </p:txBody>
      </p:sp>
      <p:sp>
        <p:nvSpPr>
          <p:cNvPr id="10" name="Text 8"/>
          <p:cNvSpPr/>
          <p:nvPr/>
        </p:nvSpPr>
        <p:spPr>
          <a:xfrm>
            <a:off x="1561428" y="2280285"/>
            <a:ext cx="3426619" cy="1317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42"/>
              </a:lnSpc>
              <a:buNone/>
            </a:pPr>
            <a:r>
              <a:rPr lang="fr-FR" sz="1402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Inscription sur le site des développeurs d'Elsevier, création du compte, obtention de la clé API, et configuration des paramètres nécessaires.</a:t>
            </a:r>
            <a:endParaRPr lang="en-US" sz="1402" dirty="0"/>
          </a:p>
        </p:txBody>
      </p:sp>
      <p:sp>
        <p:nvSpPr>
          <p:cNvPr id="11" name="Shape 9"/>
          <p:cNvSpPr/>
          <p:nvPr/>
        </p:nvSpPr>
        <p:spPr>
          <a:xfrm>
            <a:off x="5392822" y="4431685"/>
            <a:ext cx="45719" cy="1195138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sp>
        <p:nvSpPr>
          <p:cNvPr id="12" name="Shape 10"/>
          <p:cNvSpPr/>
          <p:nvPr/>
        </p:nvSpPr>
        <p:spPr>
          <a:xfrm>
            <a:off x="5210408" y="4231541"/>
            <a:ext cx="400407" cy="400407"/>
          </a:xfrm>
          <a:prstGeom prst="roundRect">
            <a:avLst>
              <a:gd name="adj" fmla="val 2000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299110" y="4219386"/>
            <a:ext cx="222885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21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2" dirty="0"/>
          </a:p>
        </p:txBody>
      </p:sp>
      <p:sp>
        <p:nvSpPr>
          <p:cNvPr id="14" name="Text 12"/>
          <p:cNvSpPr/>
          <p:nvPr/>
        </p:nvSpPr>
        <p:spPr>
          <a:xfrm>
            <a:off x="3697243" y="5626823"/>
            <a:ext cx="3426738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Récupération des Données de Scopus</a:t>
            </a:r>
            <a:endParaRPr lang="en-US" sz="1752" dirty="0"/>
          </a:p>
        </p:txBody>
      </p:sp>
      <p:sp>
        <p:nvSpPr>
          <p:cNvPr id="16" name="Shape 14"/>
          <p:cNvSpPr/>
          <p:nvPr/>
        </p:nvSpPr>
        <p:spPr>
          <a:xfrm flipH="1">
            <a:off x="7644906" y="3222773"/>
            <a:ext cx="45719" cy="1209032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422515" y="4231541"/>
            <a:ext cx="400407" cy="400407"/>
          </a:xfrm>
          <a:prstGeom prst="roundRect">
            <a:avLst>
              <a:gd name="adj" fmla="val 2000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499481" y="4250918"/>
            <a:ext cx="223957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21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2" dirty="0"/>
          </a:p>
        </p:txBody>
      </p:sp>
      <p:sp>
        <p:nvSpPr>
          <p:cNvPr id="19" name="Text 17"/>
          <p:cNvSpPr/>
          <p:nvPr/>
        </p:nvSpPr>
        <p:spPr>
          <a:xfrm>
            <a:off x="5945377" y="1543883"/>
            <a:ext cx="3426738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 des Données avec Pandas</a:t>
            </a:r>
            <a:endParaRPr lang="en-US" sz="1752" dirty="0"/>
          </a:p>
        </p:txBody>
      </p:sp>
      <p:sp>
        <p:nvSpPr>
          <p:cNvPr id="21" name="Shape 19"/>
          <p:cNvSpPr/>
          <p:nvPr/>
        </p:nvSpPr>
        <p:spPr>
          <a:xfrm>
            <a:off x="9605434" y="4431685"/>
            <a:ext cx="35481" cy="622935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sp>
        <p:nvSpPr>
          <p:cNvPr id="22" name="Shape 20"/>
          <p:cNvSpPr/>
          <p:nvPr/>
        </p:nvSpPr>
        <p:spPr>
          <a:xfrm>
            <a:off x="9391495" y="4231541"/>
            <a:ext cx="400407" cy="400407"/>
          </a:xfrm>
          <a:prstGeom prst="roundRect">
            <a:avLst>
              <a:gd name="adj" fmla="val 2000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476744" y="4250918"/>
            <a:ext cx="229791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21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02" dirty="0"/>
          </a:p>
        </p:txBody>
      </p:sp>
      <p:sp>
        <p:nvSpPr>
          <p:cNvPr id="24" name="Text 22"/>
          <p:cNvSpPr/>
          <p:nvPr/>
        </p:nvSpPr>
        <p:spPr>
          <a:xfrm>
            <a:off x="7878330" y="5232678"/>
            <a:ext cx="3426738" cy="834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Visualisation des Données avec Matplotlib</a:t>
            </a:r>
            <a:endParaRPr lang="en-US" sz="1752" dirty="0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61692B6-FA36-F0AE-290B-6B35AFD4D0B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14417" y="6495086"/>
            <a:ext cx="340956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requests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pour envoyer des requêtes HTTP à l'API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Scopus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structuration des données </a:t>
            </a:r>
            <a:r>
              <a:rPr lang="fr-FR" altLang="fr-FR" sz="1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récupérées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sur les publications, auteurs et institutions. 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1A14CC4-3A92-9019-2ED6-8CCA3E75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32" y="2223819"/>
            <a:ext cx="373642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Manipulation et analyse des données avec Pandas, calcul des statistiques clés et obtention des insights sur les tendances académiques. 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C41FA10C-3098-FB1A-0AE7-AA6D7782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149" y="6219635"/>
            <a:ext cx="380957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Utilisation de Matplotlib pour créer des graphiques à barres et linéaires, visualisation des tendances . </a:t>
            </a:r>
          </a:p>
        </p:txBody>
      </p:sp>
      <p:sp>
        <p:nvSpPr>
          <p:cNvPr id="40" name="Shape 20">
            <a:extLst>
              <a:ext uri="{FF2B5EF4-FFF2-40B4-BE49-F238E27FC236}">
                <a16:creationId xmlns:a16="http://schemas.microsoft.com/office/drawing/2014/main" id="{1BC35A5A-F15F-F2F6-3911-84EFB9EC5F3D}"/>
              </a:ext>
            </a:extLst>
          </p:cNvPr>
          <p:cNvSpPr/>
          <p:nvPr/>
        </p:nvSpPr>
        <p:spPr>
          <a:xfrm>
            <a:off x="11845676" y="4242047"/>
            <a:ext cx="400407" cy="400407"/>
          </a:xfrm>
          <a:prstGeom prst="roundRect">
            <a:avLst>
              <a:gd name="adj" fmla="val 2000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1" name="Text 21">
            <a:extLst>
              <a:ext uri="{FF2B5EF4-FFF2-40B4-BE49-F238E27FC236}">
                <a16:creationId xmlns:a16="http://schemas.microsoft.com/office/drawing/2014/main" id="{0FACCE32-33BC-B6AD-227D-CB6AEC8DF2F1}"/>
              </a:ext>
            </a:extLst>
          </p:cNvPr>
          <p:cNvSpPr/>
          <p:nvPr/>
        </p:nvSpPr>
        <p:spPr>
          <a:xfrm>
            <a:off x="11930921" y="4261424"/>
            <a:ext cx="229791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21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102" dirty="0"/>
          </a:p>
        </p:txBody>
      </p:sp>
      <p:sp>
        <p:nvSpPr>
          <p:cNvPr id="42" name="Text 22">
            <a:extLst>
              <a:ext uri="{FF2B5EF4-FFF2-40B4-BE49-F238E27FC236}">
                <a16:creationId xmlns:a16="http://schemas.microsoft.com/office/drawing/2014/main" id="{A52BBEEC-1ABF-4C50-0B32-96C2FD6B7F8B}"/>
              </a:ext>
            </a:extLst>
          </p:cNvPr>
          <p:cNvSpPr/>
          <p:nvPr/>
        </p:nvSpPr>
        <p:spPr>
          <a:xfrm>
            <a:off x="10332447" y="1543883"/>
            <a:ext cx="3426738" cy="834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Analyses </a:t>
            </a:r>
            <a:r>
              <a:rPr lang="en-US" sz="1752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Avancées</a:t>
            </a: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et application pour la </a:t>
            </a:r>
            <a:r>
              <a:rPr lang="en-US" sz="1752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visualisation</a:t>
            </a:r>
            <a:r>
              <a:rPr lang="en-US" sz="175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</a:p>
        </p:txBody>
      </p:sp>
      <p:sp>
        <p:nvSpPr>
          <p:cNvPr id="45" name="Shape 14">
            <a:extLst>
              <a:ext uri="{FF2B5EF4-FFF2-40B4-BE49-F238E27FC236}">
                <a16:creationId xmlns:a16="http://schemas.microsoft.com/office/drawing/2014/main" id="{650192F4-8F3C-C52B-10DE-EFD56FDC584F}"/>
              </a:ext>
            </a:extLst>
          </p:cNvPr>
          <p:cNvSpPr/>
          <p:nvPr/>
        </p:nvSpPr>
        <p:spPr>
          <a:xfrm flipH="1">
            <a:off x="12026416" y="3028327"/>
            <a:ext cx="45719" cy="1209032"/>
          </a:xfrm>
          <a:prstGeom prst="roundRect">
            <a:avLst>
              <a:gd name="adj" fmla="val 225750"/>
            </a:avLst>
          </a:prstGeom>
          <a:solidFill>
            <a:srgbClr val="BCDBD4"/>
          </a:solidFill>
          <a:ln/>
        </p:spPr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878165BA-F012-2306-A60F-44D5849C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300" y="6401055"/>
            <a:ext cx="3108020" cy="34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>
            <a:extLst>
              <a:ext uri="{FF2B5EF4-FFF2-40B4-BE49-F238E27FC236}">
                <a16:creationId xmlns:a16="http://schemas.microsoft.com/office/drawing/2014/main" id="{01FD759D-960D-3B6A-AAD3-4E364812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89" y="7409184"/>
            <a:ext cx="1389360" cy="13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24852EF1-F782-4C65-98A0-ADC62160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609">
            <a:off x="12725038" y="416032"/>
            <a:ext cx="1554210" cy="54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NumPy logo refresh · Issue #37 · numpy/numpy.org · GitHub">
            <a:extLst>
              <a:ext uri="{FF2B5EF4-FFF2-40B4-BE49-F238E27FC236}">
                <a16:creationId xmlns:a16="http://schemas.microsoft.com/office/drawing/2014/main" id="{35B8CC5B-351F-479E-B32F-3C86E88CF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r="20474" b="31896"/>
          <a:stretch/>
        </p:blipFill>
        <p:spPr bwMode="auto">
          <a:xfrm>
            <a:off x="-634831" y="5141902"/>
            <a:ext cx="1389360" cy="15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50D5E67D-2BDF-2C8C-C814-2CD71DF0B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20" y="6786453"/>
            <a:ext cx="1082361" cy="144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850C258-8C45-C4F4-EFA9-191F96722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0797" y="7370076"/>
            <a:ext cx="1982675" cy="773188"/>
          </a:xfrm>
          <a:prstGeom prst="rect">
            <a:avLst/>
          </a:prstGeom>
        </p:spPr>
      </p:pic>
      <p:pic>
        <p:nvPicPr>
          <p:cNvPr id="52" name="Picture 16" descr="RDF Icons, 51% OFF | vermeer.rqsdigital.com">
            <a:extLst>
              <a:ext uri="{FF2B5EF4-FFF2-40B4-BE49-F238E27FC236}">
                <a16:creationId xmlns:a16="http://schemas.microsoft.com/office/drawing/2014/main" id="{CDE32418-6951-70B6-1886-7947985A2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288" y="354384"/>
            <a:ext cx="1512573" cy="15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Zoom sur la diapositive 57">
                <a:extLst>
                  <a:ext uri="{FF2B5EF4-FFF2-40B4-BE49-F238E27FC236}">
                    <a16:creationId xmlns:a16="http://schemas.microsoft.com/office/drawing/2014/main" id="{F852385C-9D7C-DC36-5029-6B3B37861B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2776520"/>
                  </p:ext>
                </p:extLst>
              </p:nvPr>
            </p:nvGraphicFramePr>
            <p:xfrm>
              <a:off x="11230805" y="2309833"/>
              <a:ext cx="1591221" cy="895062"/>
            </p:xfrm>
            <a:graphic>
              <a:graphicData uri="http://schemas.microsoft.com/office/powerpoint/2016/slidezoom">
                <pslz:sldZm>
                  <pslz:sldZmObj sldId="269" cId="3343410028">
                    <pslz:zmPr id="{BA9BA7AE-1432-444A-907C-CD00E09A78FF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1221" cy="8950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Zoom sur la diapositive 5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852385C-9D7C-DC36-5029-6B3B37861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30805" y="2309833"/>
                <a:ext cx="1591221" cy="8950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0698" y="645557"/>
            <a:ext cx="7204353" cy="732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70"/>
              </a:lnSpc>
              <a:buNone/>
            </a:pPr>
            <a:r>
              <a:rPr lang="en-US" sz="46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Analyses Avancées</a:t>
            </a:r>
            <a:endParaRPr lang="en-US" sz="461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1730097"/>
            <a:ext cx="1172528" cy="1876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4936" y="1964531"/>
            <a:ext cx="5453658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Conversion </a:t>
            </a: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</a:t>
            </a:r>
            <a:endParaRPr lang="en-US" sz="230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" y="3606165"/>
            <a:ext cx="1172528" cy="21016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4936" y="3840599"/>
            <a:ext cx="3425666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Graphes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 </a:t>
            </a:r>
            <a:endParaRPr lang="en-US" sz="2308" dirty="0"/>
          </a:p>
        </p:txBody>
      </p:sp>
      <p:sp>
        <p:nvSpPr>
          <p:cNvPr id="11" name="Text 6"/>
          <p:cNvSpPr/>
          <p:nvPr/>
        </p:nvSpPr>
        <p:spPr>
          <a:xfrm>
            <a:off x="2344936" y="4347567"/>
            <a:ext cx="7807166" cy="1125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Génération des graphes RDF à partir des données de </a:t>
            </a:r>
            <a:r>
              <a:rPr lang="fr-FR" sz="1847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Scopus</a:t>
            </a: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4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8" y="5707856"/>
            <a:ext cx="1172528" cy="18760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4936" y="5942290"/>
            <a:ext cx="5734883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Exécution de Requêtes SPARQL</a:t>
            </a:r>
            <a:endParaRPr lang="en-US" sz="2308" dirty="0"/>
          </a:p>
        </p:txBody>
      </p:sp>
      <p:sp>
        <p:nvSpPr>
          <p:cNvPr id="14" name="Text 8"/>
          <p:cNvSpPr/>
          <p:nvPr/>
        </p:nvSpPr>
        <p:spPr>
          <a:xfrm>
            <a:off x="2344936" y="6449258"/>
            <a:ext cx="7807166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Interrogation des données RDF  via des requêtes SPARQL .</a:t>
            </a:r>
            <a:endParaRPr lang="en-US" sz="1847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519C3F4-DB19-077D-AB0C-F1F5C278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36" y="2664801"/>
            <a:ext cx="82912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Conversion des données extraites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Scopus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en format RDF, un format de données standard pour le Web sémantique.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6" name="Picture 16" descr="RDF Icons, 51% OFF | vermeer.rqsdigital.com">
            <a:extLst>
              <a:ext uri="{FF2B5EF4-FFF2-40B4-BE49-F238E27FC236}">
                <a16:creationId xmlns:a16="http://schemas.microsoft.com/office/drawing/2014/main" id="{20036BBC-2EF3-E2AD-3A05-1DB2AB28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9" y="381651"/>
            <a:ext cx="1512573" cy="15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98A473-3726-F665-7E8B-208C8F2FF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6062664"/>
            <a:ext cx="1982675" cy="77318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sur la diapositive 20"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0446" y="2063340"/>
              <a:ext cx="539829" cy="267546"/>
            </p:xfrm>
            <a:graphic>
              <a:graphicData uri="http://schemas.microsoft.com/office/powerpoint/2016/slidezoom">
                <pslz:sldZm>
                  <pslz:sldZmObj sldId="264" cId="2116625102">
                    <pslz:zmPr id="{7FF08C6F-1104-4C54-AD21-37B8D2536BF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829" cy="267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sur la diapositive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446" y="2063340"/>
                <a:ext cx="539829" cy="2675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sur la diapositive 14"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6466" y="3987623"/>
              <a:ext cx="492815" cy="219331"/>
            </p:xfrm>
            <a:graphic>
              <a:graphicData uri="http://schemas.microsoft.com/office/powerpoint/2016/slidezoom">
                <pslz:sldZm>
                  <pslz:sldZmObj sldId="263" cId="1616594106">
                    <pslz:zmPr id="{041E8430-ADEC-4293-A258-806BA54F8E7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19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sur la diapositive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6466" y="3987623"/>
                <a:ext cx="492815" cy="219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sur la diapositive 16"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80236" y="6062664"/>
              <a:ext cx="492815" cy="269349"/>
            </p:xfrm>
            <a:graphic>
              <a:graphicData uri="http://schemas.microsoft.com/office/powerpoint/2016/slidezoom">
                <pslz:sldZm>
                  <pslz:sldZmObj sldId="267" cId="1120105953">
                    <pslz:zmPr id="{5B75B5C8-5921-4572-8CB2-3C23CCE0A29B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693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sur la diapositive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80236" y="6062664"/>
                <a:ext cx="492815" cy="2693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1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85550"/>
            <a:ext cx="14630400" cy="8306157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4" name="Text 2"/>
          <p:cNvSpPr/>
          <p:nvPr/>
        </p:nvSpPr>
        <p:spPr>
          <a:xfrm>
            <a:off x="1023576" y="2088033"/>
            <a:ext cx="7789348" cy="5860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 rtl="0" eaLnBrk="1" latinLnBrk="0" hangingPunct="1">
              <a:lnSpc>
                <a:spcPts val="2885"/>
              </a:lnSpc>
              <a:spcBef>
                <a:spcPts val="0"/>
              </a:spcBef>
              <a:spcAft>
                <a:spcPts val="0"/>
              </a:spcAft>
            </a:pPr>
            <a:endParaRPr lang="fr-FR" sz="4400" dirty="0">
              <a:solidFill>
                <a:srgbClr val="4584B6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490C7D-4506-F777-9C9C-7BBEDCC3427D}"/>
              </a:ext>
            </a:extLst>
          </p:cNvPr>
          <p:cNvSpPr/>
          <p:nvPr/>
        </p:nvSpPr>
        <p:spPr>
          <a:xfrm>
            <a:off x="1291590" y="606385"/>
            <a:ext cx="6456402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Conversion </a:t>
            </a:r>
            <a:r>
              <a:rPr lang="en-US" sz="4400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</a:t>
            </a: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</a:t>
            </a:r>
            <a:endParaRPr lang="en-US" sz="4400" dirty="0"/>
          </a:p>
          <a:p>
            <a:pPr marL="0" indent="0" algn="l" rtl="0" eaLnBrk="1" latinLnBrk="0" hangingPunct="1">
              <a:lnSpc>
                <a:spcPts val="288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kern="1200" dirty="0">
                <a:solidFill>
                  <a:srgbClr val="333F70"/>
                </a:solidFill>
                <a:effectLst/>
                <a:latin typeface="Unbounded"/>
                <a:ea typeface="Unbounded"/>
                <a:cs typeface="Unbounded"/>
              </a:rPr>
              <a:t> </a:t>
            </a:r>
            <a:endParaRPr lang="fr-FR" sz="4400" dirty="0">
              <a:effectLst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B1AFBF-2E4F-83C7-5441-9CB123839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0" t="38506" r="-22357" b="38505"/>
          <a:stretch/>
        </p:blipFill>
        <p:spPr>
          <a:xfrm>
            <a:off x="1155571" y="2088033"/>
            <a:ext cx="12319258" cy="3977803"/>
          </a:xfrm>
          <a:prstGeom prst="rect">
            <a:avLst/>
          </a:prstGeom>
          <a:ln>
            <a:solidFill>
              <a:srgbClr val="D6F5EE"/>
            </a:solidFill>
          </a:ln>
        </p:spPr>
      </p:pic>
    </p:spTree>
    <p:extLst>
      <p:ext uri="{BB962C8B-B14F-4D97-AF65-F5344CB8AC3E}">
        <p14:creationId xmlns:p14="http://schemas.microsoft.com/office/powerpoint/2010/main" val="211662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0698" y="645557"/>
            <a:ext cx="7204353" cy="732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70"/>
              </a:lnSpc>
              <a:buNone/>
            </a:pPr>
            <a:r>
              <a:rPr lang="en-US" sz="46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Analyses Avancées</a:t>
            </a:r>
            <a:endParaRPr lang="en-US" sz="461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1730097"/>
            <a:ext cx="1172528" cy="1876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4936" y="1964531"/>
            <a:ext cx="5453658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Conversion </a:t>
            </a: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</a:t>
            </a:r>
            <a:endParaRPr lang="en-US" sz="230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" y="3606165"/>
            <a:ext cx="1172528" cy="21016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4936" y="3840599"/>
            <a:ext cx="3425666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Graphes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 </a:t>
            </a:r>
            <a:endParaRPr lang="en-US" sz="2308" dirty="0"/>
          </a:p>
        </p:txBody>
      </p:sp>
      <p:sp>
        <p:nvSpPr>
          <p:cNvPr id="11" name="Text 6"/>
          <p:cNvSpPr/>
          <p:nvPr/>
        </p:nvSpPr>
        <p:spPr>
          <a:xfrm>
            <a:off x="2344936" y="4347567"/>
            <a:ext cx="7807166" cy="1125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Génération des graphes RDF à partir des données de </a:t>
            </a:r>
            <a:r>
              <a:rPr lang="fr-FR" sz="1847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Scopus</a:t>
            </a: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4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8" y="5707856"/>
            <a:ext cx="1172528" cy="18760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4936" y="5942290"/>
            <a:ext cx="5734883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Exécution de Requêtes SPARQL</a:t>
            </a:r>
            <a:endParaRPr lang="en-US" sz="2308" dirty="0"/>
          </a:p>
        </p:txBody>
      </p:sp>
      <p:sp>
        <p:nvSpPr>
          <p:cNvPr id="14" name="Text 8"/>
          <p:cNvSpPr/>
          <p:nvPr/>
        </p:nvSpPr>
        <p:spPr>
          <a:xfrm>
            <a:off x="2344936" y="6449258"/>
            <a:ext cx="7807166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Interrogation des données RDF  via des requêtes SPARQL .</a:t>
            </a:r>
            <a:endParaRPr lang="en-US" sz="1847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519C3F4-DB19-077D-AB0C-F1F5C278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36" y="2664801"/>
            <a:ext cx="82912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Conversion des données extraites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Scopus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en format RDF, un format de données standard pour le Web sémantique.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6" name="Picture 16" descr="RDF Icons, 51% OFF | vermeer.rqsdigital.com">
            <a:extLst>
              <a:ext uri="{FF2B5EF4-FFF2-40B4-BE49-F238E27FC236}">
                <a16:creationId xmlns:a16="http://schemas.microsoft.com/office/drawing/2014/main" id="{20036BBC-2EF3-E2AD-3A05-1DB2AB28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9" y="381651"/>
            <a:ext cx="1512573" cy="15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98A473-3726-F665-7E8B-208C8F2FF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6062664"/>
            <a:ext cx="1982675" cy="77318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sur la diapositive 20"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20446" y="2063340"/>
              <a:ext cx="539829" cy="267546"/>
            </p:xfrm>
            <a:graphic>
              <a:graphicData uri="http://schemas.microsoft.com/office/powerpoint/2016/slidezoom">
                <pslz:sldZm>
                  <pslz:sldZmObj sldId="264" cId="2116625102">
                    <pslz:zmPr id="{7FF08C6F-1104-4C54-AD21-37B8D2536BF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829" cy="267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sur la diapositive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446" y="2063340"/>
                <a:ext cx="539829" cy="2675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sur la diapositive 14"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6466" y="3987623"/>
              <a:ext cx="492815" cy="219331"/>
            </p:xfrm>
            <a:graphic>
              <a:graphicData uri="http://schemas.microsoft.com/office/powerpoint/2016/slidezoom">
                <pslz:sldZm>
                  <pslz:sldZmObj sldId="263" cId="1616594106">
                    <pslz:zmPr id="{041E8430-ADEC-4293-A258-806BA54F8E7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19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sur la diapositive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6466" y="3987623"/>
                <a:ext cx="492815" cy="219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sur la diapositive 16"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80236" y="6062664"/>
              <a:ext cx="492815" cy="269349"/>
            </p:xfrm>
            <a:graphic>
              <a:graphicData uri="http://schemas.microsoft.com/office/powerpoint/2016/slidezoom">
                <pslz:sldZm>
                  <pslz:sldZmObj sldId="267" cId="1120105953">
                    <pslz:zmPr id="{5B75B5C8-5921-4572-8CB2-3C23CCE0A29B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693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sur la diapositive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80236" y="6062664"/>
                <a:ext cx="492815" cy="2693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10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132846"/>
            <a:ext cx="14630400" cy="830615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291590" y="606385"/>
            <a:ext cx="6456402" cy="689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4400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Graphes</a:t>
            </a: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 </a:t>
            </a:r>
            <a:endParaRPr lang="en-US" sz="4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6806F0-523B-903E-04D1-2948B2CED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9" b="38123"/>
          <a:stretch/>
        </p:blipFill>
        <p:spPr bwMode="auto">
          <a:xfrm>
            <a:off x="1155571" y="2231528"/>
            <a:ext cx="12319258" cy="4005773"/>
          </a:xfrm>
          <a:prstGeom prst="rect">
            <a:avLst/>
          </a:prstGeom>
          <a:noFill/>
          <a:ln>
            <a:solidFill>
              <a:srgbClr val="D6F5E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0698" y="645557"/>
            <a:ext cx="7204353" cy="732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70"/>
              </a:lnSpc>
              <a:buNone/>
            </a:pPr>
            <a:r>
              <a:rPr lang="en-US" sz="461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Analyses Avancées</a:t>
            </a:r>
            <a:endParaRPr lang="en-US" sz="461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1730097"/>
            <a:ext cx="1172528" cy="1876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4936" y="1964531"/>
            <a:ext cx="5453658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Conversion </a:t>
            </a: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</a:t>
            </a:r>
            <a:endParaRPr lang="en-US" sz="230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98" y="3606165"/>
            <a:ext cx="1172528" cy="21016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4936" y="3840599"/>
            <a:ext cx="3425666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 err="1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Graphes</a:t>
            </a: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RDF </a:t>
            </a:r>
            <a:endParaRPr lang="en-US" sz="2308" dirty="0"/>
          </a:p>
        </p:txBody>
      </p:sp>
      <p:sp>
        <p:nvSpPr>
          <p:cNvPr id="11" name="Text 6"/>
          <p:cNvSpPr/>
          <p:nvPr/>
        </p:nvSpPr>
        <p:spPr>
          <a:xfrm>
            <a:off x="2344936" y="4347567"/>
            <a:ext cx="7807166" cy="1125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Génération des graphes RDF à partir des données de </a:t>
            </a:r>
            <a:r>
              <a:rPr lang="fr-FR" sz="1847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Scopus</a:t>
            </a:r>
            <a:r>
              <a:rPr lang="fr-FR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84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98" y="5707856"/>
            <a:ext cx="1172528" cy="18760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4936" y="5942290"/>
            <a:ext cx="5734883" cy="366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5"/>
              </a:lnSpc>
              <a:buNone/>
            </a:pPr>
            <a:r>
              <a:rPr lang="en-US" sz="230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Exécution de Requêtes SPARQL</a:t>
            </a:r>
            <a:endParaRPr lang="en-US" sz="2308" dirty="0"/>
          </a:p>
        </p:txBody>
      </p:sp>
      <p:sp>
        <p:nvSpPr>
          <p:cNvPr id="14" name="Text 8"/>
          <p:cNvSpPr/>
          <p:nvPr/>
        </p:nvSpPr>
        <p:spPr>
          <a:xfrm>
            <a:off x="2344936" y="6449258"/>
            <a:ext cx="7807166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Interrogation des données RDF  via des requêtes SPARQL .</a:t>
            </a:r>
            <a:endParaRPr lang="en-US" sz="1847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519C3F4-DB19-077D-AB0C-F1F5C278A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36" y="2664801"/>
            <a:ext cx="82912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Conversion des données extraites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Scopus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en format RDF, un format de données standard pour le Web sémantique.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36" name="Picture 16" descr="RDF Icons, 51% OFF | vermeer.rqsdigital.com">
            <a:extLst>
              <a:ext uri="{FF2B5EF4-FFF2-40B4-BE49-F238E27FC236}">
                <a16:creationId xmlns:a16="http://schemas.microsoft.com/office/drawing/2014/main" id="{20036BBC-2EF3-E2AD-3A05-1DB2AB28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59" y="381651"/>
            <a:ext cx="1512573" cy="15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98A473-3726-F665-7E8B-208C8F2FF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6062664"/>
            <a:ext cx="1982675" cy="77318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sur la diapositive 20"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2454"/>
                  </p:ext>
                </p:extLst>
              </p:nvPr>
            </p:nvGraphicFramePr>
            <p:xfrm>
              <a:off x="4820446" y="2063340"/>
              <a:ext cx="539829" cy="267546"/>
            </p:xfrm>
            <a:graphic>
              <a:graphicData uri="http://schemas.microsoft.com/office/powerpoint/2016/slidezoom">
                <pslz:sldZm>
                  <pslz:sldZmObj sldId="264" cId="2116625102">
                    <pslz:zmPr id="{7FF08C6F-1104-4C54-AD21-37B8D2536BF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829" cy="2675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sur la diapositive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6330B6-8609-F0D7-C7B9-2681BE99D6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0446" y="2063340"/>
                <a:ext cx="539829" cy="2675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sur la diapositive 14"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8469184"/>
                  </p:ext>
                </p:extLst>
              </p:nvPr>
            </p:nvGraphicFramePr>
            <p:xfrm>
              <a:off x="4176466" y="3987623"/>
              <a:ext cx="492815" cy="219331"/>
            </p:xfrm>
            <a:graphic>
              <a:graphicData uri="http://schemas.microsoft.com/office/powerpoint/2016/slidezoom">
                <pslz:sldZm>
                  <pslz:sldZmObj sldId="263" cId="1616594106">
                    <pslz:zmPr id="{041E8430-ADEC-4293-A258-806BA54F8E7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19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sur la diapositive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49C8256-CE0A-170E-A0EF-BC6E53AA11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6466" y="3987623"/>
                <a:ext cx="492815" cy="219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Zoom sur la diapositive 16"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2559086"/>
                  </p:ext>
                </p:extLst>
              </p:nvPr>
            </p:nvGraphicFramePr>
            <p:xfrm>
              <a:off x="6480236" y="6062664"/>
              <a:ext cx="492815" cy="269349"/>
            </p:xfrm>
            <a:graphic>
              <a:graphicData uri="http://schemas.microsoft.com/office/powerpoint/2016/slidezoom">
                <pslz:sldZm>
                  <pslz:sldZmObj sldId="267" cId="1120105953">
                    <pslz:zmPr id="{5B75B5C8-5921-4572-8CB2-3C23CCE0A29B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2815" cy="2693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Zoom sur la diapositive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52E5141-D3B7-2F68-2721-B2DBF1F03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80236" y="6062664"/>
                <a:ext cx="492815" cy="2693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79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610</Words>
  <Application>Microsoft Office PowerPoint</Application>
  <PresentationFormat>Personnalisé</PresentationFormat>
  <Paragraphs>87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Open Sans</vt:lpstr>
      <vt:lpstr>Unbounded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Badiaa ESsalihi</cp:lastModifiedBy>
  <cp:revision>7</cp:revision>
  <dcterms:created xsi:type="dcterms:W3CDTF">2024-06-26T14:58:33Z</dcterms:created>
  <dcterms:modified xsi:type="dcterms:W3CDTF">2024-06-29T15:12:13Z</dcterms:modified>
</cp:coreProperties>
</file>